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3" r:id="rId6"/>
    <p:sldId id="264" r:id="rId7"/>
    <p:sldId id="279" r:id="rId8"/>
    <p:sldId id="267" r:id="rId9"/>
    <p:sldId id="269" r:id="rId10"/>
    <p:sldId id="270" r:id="rId11"/>
    <p:sldId id="271" r:id="rId12"/>
    <p:sldId id="272" r:id="rId13"/>
    <p:sldId id="281" r:id="rId14"/>
    <p:sldId id="260" r:id="rId15"/>
    <p:sldId id="261" r:id="rId16"/>
    <p:sldId id="262" r:id="rId17"/>
    <p:sldId id="278" r:id="rId18"/>
    <p:sldId id="274" r:id="rId19"/>
    <p:sldId id="275" r:id="rId20"/>
    <p:sldId id="285" r:id="rId21"/>
    <p:sldId id="273" r:id="rId22"/>
    <p:sldId id="277" r:id="rId23"/>
    <p:sldId id="276" r:id="rId24"/>
    <p:sldId id="283" r:id="rId25"/>
    <p:sldId id="284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97" d="100"/>
          <a:sy n="97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3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3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CD0C3-3CE0-47A0-A053-C6AAFE740150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071"/>
            <a:ext cx="2971800" cy="457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071"/>
            <a:ext cx="2971800" cy="457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86350-C647-4872-99D0-61DD43500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4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3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3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74391-368D-423D-B1DC-11F908B5D256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4112"/>
            <a:ext cx="5486400" cy="411464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071"/>
            <a:ext cx="2971800" cy="457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071"/>
            <a:ext cx="2971800" cy="457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B6477-63AD-4348-A023-0E0DE4BCF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6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B6477-63AD-4348-A023-0E0DE4BCF7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5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457E-AF52-40B2-B430-15FCC176700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E6E1-B6CA-4A24-8C08-64BC8CF9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9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457E-AF52-40B2-B430-15FCC176700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E6E1-B6CA-4A24-8C08-64BC8CF9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6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457E-AF52-40B2-B430-15FCC176700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E6E1-B6CA-4A24-8C08-64BC8CF9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457E-AF52-40B2-B430-15FCC176700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E6E1-B6CA-4A24-8C08-64BC8CF9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9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457E-AF52-40B2-B430-15FCC176700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E6E1-B6CA-4A24-8C08-64BC8CF9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4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457E-AF52-40B2-B430-15FCC176700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E6E1-B6CA-4A24-8C08-64BC8CF9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1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457E-AF52-40B2-B430-15FCC176700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E6E1-B6CA-4A24-8C08-64BC8CF9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9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457E-AF52-40B2-B430-15FCC176700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E6E1-B6CA-4A24-8C08-64BC8CF9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1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457E-AF52-40B2-B430-15FCC176700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E6E1-B6CA-4A24-8C08-64BC8CF9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457E-AF52-40B2-B430-15FCC176700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E6E1-B6CA-4A24-8C08-64BC8CF9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0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3457E-AF52-40B2-B430-15FCC176700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E6E1-B6CA-4A24-8C08-64BC8CF9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3457E-AF52-40B2-B430-15FCC1767005}" type="datetimeFigureOut">
              <a:rPr lang="en-US" smtClean="0"/>
              <a:t>12/11/2013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FE6E1-B6CA-4A24-8C08-64BC8CF95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0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research.stlouisfed.org/fred2/graph/fredgraph.pdf?&amp;chart_type=line&amp;graph_id=&amp;category_id=&amp;recession_bars=On&amp;width=630&amp;height=378&amp;bgcolor=#b3cde7&amp;graph_bgcolor=#ffffff&amp;txtcolor=#000000&amp;ts=8&amp;preserve_ratio=true&amp;fo=ve&amp;id=GDPC1&amp;transformation=lin&amp;scale=Left&amp;range=Custom&amp;cosd=2000-01-01&amp;coed=2013-07-01&amp;line_color=#0000ff&amp;link_values=&amp;mark_type=NONE&amp;mw=4&amp;line_style=Solid&amp;lw=2&amp;vintage_date=2013-12-05&amp;revision_date=2013-12-05&amp;mma=0&amp;nd=&amp;ost=&amp;oet=&amp;fml=a&amp;fq=Quarterly&amp;fam=avg&amp;fgst=pc1#page=1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research.stlouisfed.org/fred2/graph/fredgraph.pdf?&amp;chart_type=line&amp;graph_id=&amp;category_id=&amp;recession_bars=On&amp;width=630&amp;height=378&amp;bgcolor=#b3cde7&amp;graph_bgcolor=#ffffff&amp;txtcolor=#000000&amp;ts=8&amp;preserve_ratio=true&amp;fo=ve&amp;id=CES9093000001&amp;transformation=lin&amp;scale=Left&amp;range=Custom&amp;cosd=1970-01-01&amp;coed=2013-11-01&amp;line_color=#0000ff&amp;link_values=&amp;mark_type=NONE&amp;mw=4&amp;line_style=Solid&amp;lw=3&amp;vintage_date=2013-12-06&amp;revision_date=2013-12-06&amp;mma=0&amp;nd=&amp;ost=&amp;oet=&amp;fml=a&amp;fq=Monthly&amp;fam=avg&amp;fgst=lin#page=1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Outlook for the US Economy in the Coming Year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Steven Kyle</a:t>
            </a:r>
            <a:br>
              <a:rPr lang="en-US" dirty="0" smtClean="0"/>
            </a:br>
            <a:r>
              <a:rPr lang="en-US" dirty="0" smtClean="0"/>
              <a:t>Cornell University</a:t>
            </a:r>
            <a:br>
              <a:rPr lang="en-US" dirty="0" smtClean="0"/>
            </a:br>
            <a:r>
              <a:rPr lang="en-US" dirty="0" smtClean="0"/>
              <a:t>December 10,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22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4.bp.blogspot.com/-N4CE9Ggoqw0/UUhcBhuhJkI/AAAAAAAAZd4/ngcdlICB0Mw/s1600/StartsFeb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5581"/>
            <a:ext cx="8242851" cy="603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1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1.bp.blogspot.com/-ijU6PH-8dt0/UV7FocJzo7I/AAAAAAAAZtM/WUPGUOPBf9g/s1600/EmployRecMar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926461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398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19432"/>
            <a:ext cx="4919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Employment to Population Ratio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3" y="1252538"/>
            <a:ext cx="8330080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034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6995" y="410845"/>
            <a:ext cx="3246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Industrial Production</a:t>
            </a:r>
            <a:endParaRPr lang="en-US" sz="2800" dirty="0"/>
          </a:p>
        </p:txBody>
      </p:sp>
      <p:pic>
        <p:nvPicPr>
          <p:cNvPr id="22532" name="Picture 4" descr="FRED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16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75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FRED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3599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72437" y="304800"/>
            <a:ext cx="4441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Industrial Capacity Utilization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1465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RED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38199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528136"/>
            <a:ext cx="1819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Retail Sales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6133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RED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199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5977" y="609600"/>
            <a:ext cx="6804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Household Debt Service as Percent of Income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9202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09" y="838200"/>
            <a:ext cx="8512724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6100" y="210338"/>
            <a:ext cx="6784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Aggressive Monetary Policy and Low Inflation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061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tooltip="Page 1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>
            <a:hlinkClick r:id="rId2" tooltip="Page 1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8" name="Picture 4" descr="FRED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3599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8511" y="381000"/>
            <a:ext cx="4851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Stimulus is Just About Gone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c_mi" descr="http://www.cbo.gov/sites/default/files/cbofiles/images/pubs-images/44xxx/44521-land-LTBO-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9248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838200"/>
            <a:ext cx="8610600" cy="523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243001"/>
            <a:ext cx="4443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Real GDP Growth Since 2000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0342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raphics8.nytimes.com/images/2013/12/09/opinion/120913krugman1/120913krugman1-blog4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599"/>
            <a:ext cx="82296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1004" y="609600"/>
            <a:ext cx="4094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CBO Estimate of Debt/GDP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3580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loudfront.mediamatters.org/static/images/item/minwage-re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57975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520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conomagic: Economic Chart Dispen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16259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3056" y="576590"/>
            <a:ext cx="3528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New Stock Bubble ??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6842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BRKZpC6PxYU/UqH_AEMaI6I/AAAAAAAAdKs/H5cfy2sFi5k/s1600/ConSentDec2013Prel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2271" cy="62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031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D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25499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1270" y="347990"/>
            <a:ext cx="4779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State Government Employment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8410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hlinkClick r:id="rId2" tooltip="Page 1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4">
            <a:hlinkClick r:id="rId2" tooltip="Page 1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371600"/>
            <a:ext cx="813155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2884" y="453339"/>
            <a:ext cx="4778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Local Government Employment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29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RED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12799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81000"/>
            <a:ext cx="8553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Job Openings in Education &amp; Health – Clearly Rebounding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044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71790"/>
            <a:ext cx="4121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Unemployment Since 2000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1" y="990600"/>
            <a:ext cx="838566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37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08" y="1219200"/>
            <a:ext cx="8663291" cy="51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457200"/>
            <a:ext cx="3061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Inflation Since 2000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409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09" y="1143000"/>
            <a:ext cx="863978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08745" y="478601"/>
            <a:ext cx="2526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Fed Funds Rate</a:t>
            </a:r>
          </a:p>
        </p:txBody>
      </p:sp>
    </p:spTree>
    <p:extLst>
      <p:ext uri="{BB962C8B-B14F-4D97-AF65-F5344CB8AC3E}">
        <p14:creationId xmlns:p14="http://schemas.microsoft.com/office/powerpoint/2010/main" val="226172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09" y="1143000"/>
            <a:ext cx="863978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2149" y="457200"/>
            <a:ext cx="3819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Yield on 10 Year Treasury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606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RED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86800" cy="521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4169" y="381000"/>
            <a:ext cx="6968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Total Federal Expenditures as a Percent of GDP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717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ED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61999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609600"/>
            <a:ext cx="675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State and Local Spending as a Percent of GDP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704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1.bp.blogspot.com/-003UeJbMs8E/US0OGnhqs3I/AAAAAAAAZGQ/1xh3mMQLPRE/s1600/NominalPricesDec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47611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8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102</Words>
  <Application>Microsoft Office PowerPoint</Application>
  <PresentationFormat>On-screen Show (4:3)</PresentationFormat>
  <Paragraphs>22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Outlook for the US Economy in the Coming Year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Outlook for the US Economy in the Coming Year</dc:title>
  <dc:creator>sck5</dc:creator>
  <cp:lastModifiedBy>sck5</cp:lastModifiedBy>
  <cp:revision>34</cp:revision>
  <cp:lastPrinted>2013-12-06T17:52:57Z</cp:lastPrinted>
  <dcterms:created xsi:type="dcterms:W3CDTF">2013-12-05T17:20:40Z</dcterms:created>
  <dcterms:modified xsi:type="dcterms:W3CDTF">2013-12-11T18:42:19Z</dcterms:modified>
</cp:coreProperties>
</file>